
<file path=[Content_Types].xml><?xml version="1.0" encoding="utf-8"?>
<Types xmlns="http://schemas.openxmlformats.org/package/2006/content-types">
  <Default Extension="jpeg" ContentType="image/jpeg"/>
  <Default Extension="jpg" ContentType="image/pn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7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34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67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67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31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1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11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633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59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1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05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29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06E26-0E47-47BC-8778-F33163586519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CF596-E4D3-48A9-BA15-CFFE220744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0.png"/><Relationship Id="rId5" Type="http://schemas.openxmlformats.org/officeDocument/2006/relationships/image" Target="../media/image3.png"/><Relationship Id="rId4" Type="http://schemas.openxmlformats.org/officeDocument/2006/relationships/image" Target="../media/image5.jpe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5.jpe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D4A92D-5E29-20B4-A72D-FF8198AEF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542" y="2888978"/>
            <a:ext cx="10648558" cy="187395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Kangwei</a:t>
            </a:r>
            <a:r>
              <a:rPr lang="en-US" altLang="zh-CN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</a:t>
            </a:r>
            <a:r>
              <a:rPr lang="en-US" altLang="zh-CN" sz="27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Fei Wang</a:t>
            </a:r>
            <a:r>
              <a:rPr lang="en-US" altLang="zh-CN" sz="27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1#</a:t>
            </a:r>
            <a:r>
              <a:rPr lang="en-US" altLang="zh-CN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Bo Qian</a:t>
            </a:r>
            <a:r>
              <a:rPr lang="en-US" altLang="zh-CN" sz="27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Han Ding</a:t>
            </a:r>
            <a:r>
              <a:rPr lang="en-US" altLang="zh-CN" sz="27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Jinsong</a:t>
            </a:r>
            <a:r>
              <a:rPr lang="en-US" altLang="zh-CN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</a:t>
            </a:r>
            <a:r>
              <a:rPr lang="en-US" altLang="zh-CN" sz="27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Xing Wei</a:t>
            </a:r>
            <a:r>
              <a:rPr lang="en-US" altLang="zh-CN" sz="27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Xi’an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Jiaotong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University, Xi’an 710049, China</a:t>
            </a:r>
            <a:b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2: Zhejiang University, Hangzhou 310058, China  </a:t>
            </a:r>
            <a:br>
              <a:rPr lang="en-US" altLang="zh-CN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yankangwei,qb90531</a:t>
            </a:r>
            <a:r>
              <a:rPr lang="en-US" altLang="zh-CN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@stu.xjtu.edu.cn,</a:t>
            </a:r>
            <a:b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feynmanw,dinghan,weixing</a:t>
            </a:r>
            <a:r>
              <a:rPr lang="en-US" altLang="zh-CN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@xjtu.edu.cn, hanjinsong@zju.edu.cn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E313E5F-07FC-FF04-10D5-5A42793DD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380823" y="4762930"/>
            <a:ext cx="3048000" cy="1714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9DB697-7B71-4A63-9B73-FA40B0C66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4" y="58271"/>
            <a:ext cx="3184849" cy="132915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46F8708-66E4-447A-B3E5-F1B6A24B7C82}"/>
              </a:ext>
            </a:extLst>
          </p:cNvPr>
          <p:cNvGrpSpPr/>
          <p:nvPr/>
        </p:nvGrpSpPr>
        <p:grpSpPr>
          <a:xfrm>
            <a:off x="2275153" y="5230892"/>
            <a:ext cx="7169335" cy="995956"/>
            <a:chOff x="1777312" y="5250499"/>
            <a:chExt cx="7169335" cy="9959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36EFD58-6B9B-B068-5D27-A28E20023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4942" y="5250499"/>
              <a:ext cx="3351705" cy="99595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1515ABB-A56C-43EF-AEF2-95E9946F1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7312" y="5263717"/>
              <a:ext cx="3620277" cy="969519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82308E67-4AF2-4696-928C-EECC8A0E22B2}"/>
              </a:ext>
            </a:extLst>
          </p:cNvPr>
          <p:cNvSpPr/>
          <p:nvPr/>
        </p:nvSpPr>
        <p:spPr>
          <a:xfrm>
            <a:off x="872412" y="1531983"/>
            <a:ext cx="10447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Person-in-</a:t>
            </a:r>
            <a:r>
              <a:rPr lang="en-US" altLang="zh-CN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3D: End-to-End Multi-Person 3D Pose Estimation with Wi-Fi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665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1"/>
    </mc:Choice>
    <mc:Fallback xmlns="">
      <p:transition spd="slow" advTm="2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D4A92D-5E29-20B4-A72D-FF8198AEF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375" y="1892129"/>
            <a:ext cx="2070008" cy="556985"/>
          </a:xfrm>
        </p:spPr>
        <p:txBody>
          <a:bodyPr>
            <a:normAutofit fontScale="90000"/>
          </a:bodyPr>
          <a:lstStyle/>
          <a:p>
            <a:pPr defTabSz="457200"/>
            <a:br>
              <a:rPr lang="en-US" altLang="zh-CN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altLang="zh-CN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zh-CN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THANKS!</a:t>
            </a:r>
            <a:endParaRPr lang="zh-CN" altLang="en-US" sz="32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AEECF6-D712-98D9-B0D7-A1B740F24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08" y="1725391"/>
            <a:ext cx="2143125" cy="2143125"/>
          </a:xfrm>
          <a:prstGeom prst="rect">
            <a:avLst/>
          </a:prstGeom>
        </p:spPr>
      </p:pic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95EEA4A6-6053-B9D8-503E-06BB3BE5B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683430" y="4972461"/>
            <a:ext cx="3048000" cy="1714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BF7CB5A-AC85-468D-A195-B9A4BB25B7C7}"/>
              </a:ext>
            </a:extLst>
          </p:cNvPr>
          <p:cNvSpPr/>
          <p:nvPr/>
        </p:nvSpPr>
        <p:spPr>
          <a:xfrm>
            <a:off x="3657810" y="2536943"/>
            <a:ext cx="1202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Code -&gt; 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F3FF381-CCF2-468F-8611-1A4E44678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334" y="3769654"/>
            <a:ext cx="3912872" cy="163298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C53424B-974D-41A1-8132-8AF286E6DFD3}"/>
              </a:ext>
            </a:extLst>
          </p:cNvPr>
          <p:cNvGrpSpPr/>
          <p:nvPr/>
        </p:nvGrpSpPr>
        <p:grpSpPr>
          <a:xfrm>
            <a:off x="71384" y="171357"/>
            <a:ext cx="4908479" cy="681880"/>
            <a:chOff x="1777312" y="5250499"/>
            <a:chExt cx="7169335" cy="99595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C3DDC36-BCFD-41D6-B7FF-F2E572EB5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4942" y="5250499"/>
              <a:ext cx="3351705" cy="99595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2AFFCD0-D0C0-4346-910F-8DC43018A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77312" y="5263717"/>
              <a:ext cx="3620277" cy="969519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9A896649-A9AB-4AD7-805F-9704BD6829F4}"/>
              </a:ext>
            </a:extLst>
          </p:cNvPr>
          <p:cNvSpPr/>
          <p:nvPr/>
        </p:nvSpPr>
        <p:spPr>
          <a:xfrm rot="20168245">
            <a:off x="8460274" y="3153171"/>
            <a:ext cx="2637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kwyan1998@gmail.com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44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9"/>
    </mc:Choice>
    <mc:Fallback xmlns="">
      <p:transition spd="slow" advTm="1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452D3-2F2B-904B-F96A-54745E8C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37" y="148980"/>
            <a:ext cx="1674956" cy="533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03587-1BA6-FAE7-1F94-8C0ADECCE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93" y="175754"/>
            <a:ext cx="1674956" cy="49771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AC890E9-A0A8-E517-F1F6-603FF1761539}"/>
              </a:ext>
            </a:extLst>
          </p:cNvPr>
          <p:cNvSpPr txBox="1"/>
          <p:nvPr/>
        </p:nvSpPr>
        <p:spPr>
          <a:xfrm>
            <a:off x="231945" y="98131"/>
            <a:ext cx="271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517FBDC-A176-4A70-AC51-4F50252179B1}"/>
              </a:ext>
            </a:extLst>
          </p:cNvPr>
          <p:cNvGrpSpPr/>
          <p:nvPr/>
        </p:nvGrpSpPr>
        <p:grpSpPr>
          <a:xfrm>
            <a:off x="354920" y="4027691"/>
            <a:ext cx="11667230" cy="2600999"/>
            <a:chOff x="333170" y="4117394"/>
            <a:chExt cx="11412680" cy="254425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14E8837-04D8-1F06-D743-B3EA681B8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59" y="4180827"/>
              <a:ext cx="4036026" cy="214712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120AF1E-70D2-5B99-C995-DA8236CE8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5614" y="4180827"/>
              <a:ext cx="2543643" cy="225389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6EC9ED5-833F-56DF-F5A6-CD0BEC81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937" y="4117394"/>
              <a:ext cx="3757914" cy="227399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82EACCD-7CE6-A4F3-CE47-9F7BDED5274B}"/>
                </a:ext>
              </a:extLst>
            </p:cNvPr>
            <p:cNvSpPr txBox="1"/>
            <p:nvPr/>
          </p:nvSpPr>
          <p:spPr>
            <a:xfrm>
              <a:off x="5463030" y="6323090"/>
              <a:ext cx="29393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WiPose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altLang="zh-CN" sz="1600" b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MobiCom</a:t>
              </a:r>
              <a:r>
                <a:rPr lang="en-US" altLang="zh-CN" sz="1600" b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2020)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A633CD5-A061-8293-4370-5F310D714710}"/>
                </a:ext>
              </a:extLst>
            </p:cNvPr>
            <p:cNvSpPr txBox="1"/>
            <p:nvPr/>
          </p:nvSpPr>
          <p:spPr>
            <a:xfrm>
              <a:off x="8669758" y="6323091"/>
              <a:ext cx="3076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GoPose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(Ubicomp 2022)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263B141-F066-7E81-1AB5-E99F545321D3}"/>
                </a:ext>
              </a:extLst>
            </p:cNvPr>
            <p:cNvSpPr txBox="1"/>
            <p:nvPr/>
          </p:nvSpPr>
          <p:spPr>
            <a:xfrm>
              <a:off x="333170" y="6323091"/>
              <a:ext cx="40870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Person-in-</a:t>
              </a:r>
              <a:r>
                <a:rPr lang="en-US" altLang="zh-C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WiFi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altLang="zh-CN" sz="1600" b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ICCV  2019)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A141DA17-8842-E599-8936-15DCD82ED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325000" t="-160938" r="-325000" b="-160938"/>
          <a:stretch>
            <a:fillRect/>
          </a:stretch>
        </p:blipFill>
        <p:spPr>
          <a:xfrm>
            <a:off x="8738096" y="2335223"/>
            <a:ext cx="3048000" cy="1714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C774E8F-A0C5-4840-BA18-CA860C1EF6AC}"/>
              </a:ext>
            </a:extLst>
          </p:cNvPr>
          <p:cNvSpPr/>
          <p:nvPr/>
        </p:nvSpPr>
        <p:spPr>
          <a:xfrm>
            <a:off x="231945" y="776039"/>
            <a:ext cx="676038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 Estimation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Human-computer interaction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Action recognition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Wi-Fi based Pose Estimation: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concern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Working in occlusion and darkness environment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Existing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Person-in-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ICCV  2019)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,2D multi-person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WiPose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MobiCom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), 3D single-person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GoPose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(Ubicomp 2022), 3D single-person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Multi-person 3D Pose -&gt; Our Person-in-</a:t>
            </a:r>
            <a:r>
              <a:rPr lang="en-US" altLang="zh-CN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CDC93F5-7E16-4AC2-9F4A-B7C9F1B4A842}"/>
              </a:ext>
            </a:extLst>
          </p:cNvPr>
          <p:cNvGrpSpPr/>
          <p:nvPr/>
        </p:nvGrpSpPr>
        <p:grpSpPr>
          <a:xfrm>
            <a:off x="7470933" y="487758"/>
            <a:ext cx="3841730" cy="3484156"/>
            <a:chOff x="203125" y="3733394"/>
            <a:chExt cx="3146470" cy="2853608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23A9942-E413-4E04-8B17-10F0A44D0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73"/>
            <a:stretch/>
          </p:blipFill>
          <p:spPr>
            <a:xfrm>
              <a:off x="331506" y="4449788"/>
              <a:ext cx="2924286" cy="1822109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2C207C9-6AD3-4A2B-BC33-06390508FBEE}"/>
                </a:ext>
              </a:extLst>
            </p:cNvPr>
            <p:cNvSpPr/>
            <p:nvPr/>
          </p:nvSpPr>
          <p:spPr>
            <a:xfrm>
              <a:off x="495987" y="6164208"/>
              <a:ext cx="2853608" cy="292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75B71D5-29AD-401C-A8E6-ACD0902045D9}"/>
                </a:ext>
              </a:extLst>
            </p:cNvPr>
            <p:cNvSpPr/>
            <p:nvPr/>
          </p:nvSpPr>
          <p:spPr>
            <a:xfrm rot="5400000">
              <a:off x="-1077248" y="5013767"/>
              <a:ext cx="2853608" cy="292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7AFC5E0-B593-471B-AE80-DE4E7ACF41AB}"/>
                </a:ext>
              </a:extLst>
            </p:cNvPr>
            <p:cNvSpPr/>
            <p:nvPr/>
          </p:nvSpPr>
          <p:spPr>
            <a:xfrm>
              <a:off x="1762629" y="6012030"/>
              <a:ext cx="254791" cy="292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46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67"/>
    </mc:Choice>
    <mc:Fallback xmlns="">
      <p:transition spd="slow" advTm="4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452D3-2F2B-904B-F96A-54745E8C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37" y="175754"/>
            <a:ext cx="1674956" cy="533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03587-1BA6-FAE7-1F94-8C0ADECCE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93" y="175754"/>
            <a:ext cx="1674956" cy="49771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0CA4AC8-36DE-09D7-4595-53F211156F32}"/>
              </a:ext>
            </a:extLst>
          </p:cNvPr>
          <p:cNvSpPr/>
          <p:nvPr/>
        </p:nvSpPr>
        <p:spPr>
          <a:xfrm>
            <a:off x="157465" y="2883650"/>
            <a:ext cx="307607" cy="184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EA3DEFA-CF0C-09F5-7E3D-6743FDDADD04}"/>
              </a:ext>
            </a:extLst>
          </p:cNvPr>
          <p:cNvSpPr txBox="1"/>
          <p:nvPr/>
        </p:nvSpPr>
        <p:spPr>
          <a:xfrm>
            <a:off x="765878" y="2086339"/>
            <a:ext cx="10025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323DFBF-54E5-A162-B6B7-7D4FBF02A253}"/>
              </a:ext>
            </a:extLst>
          </p:cNvPr>
          <p:cNvSpPr txBox="1"/>
          <p:nvPr/>
        </p:nvSpPr>
        <p:spPr>
          <a:xfrm>
            <a:off x="587873" y="1368712"/>
            <a:ext cx="10150444" cy="336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propose </a:t>
            </a:r>
            <a:r>
              <a:rPr lang="en-US" altLang="zh-CN" sz="20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Person-in-</a:t>
            </a:r>
            <a:r>
              <a:rPr lang="en-US" altLang="zh-CN" sz="2000" b="0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CN" sz="20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achieve multi-person 3D pose estimation with Wi-Fi. Our work mainly includes the following contributions:</a:t>
            </a:r>
          </a:p>
          <a:p>
            <a:pPr marL="914400" lvl="1" indent="-457200">
              <a:lnSpc>
                <a:spcPct val="125000"/>
              </a:lnSpc>
              <a:spcAft>
                <a:spcPts val="600"/>
              </a:spcAft>
              <a:buFont typeface="+mj-lt"/>
              <a:buAutoNum type="alphaLcParenR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introduce Person-in-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3D, a pioneering system designed for estimating multi-person 3D poses using Wi-Fi signals, marking a first in this area.</a:t>
            </a:r>
          </a:p>
          <a:p>
            <a:pPr marL="914400" lvl="1" indent="-457200">
              <a:lnSpc>
                <a:spcPct val="125000"/>
              </a:lnSpc>
              <a:spcAft>
                <a:spcPts val="600"/>
              </a:spcAft>
              <a:buFont typeface="+mj-lt"/>
              <a:buAutoNum type="alphaLcParenR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develop the Wi-Fi Pose Transformer, an innovative algorithm that converts Wi-Fi signals into multi-person 3D poses in an end-to-end manner. </a:t>
            </a:r>
          </a:p>
          <a:p>
            <a:pPr marL="914400" lvl="1" indent="-457200">
              <a:lnSpc>
                <a:spcPct val="125000"/>
              </a:lnSpc>
              <a:spcAft>
                <a:spcPts val="600"/>
              </a:spcAft>
              <a:buFont typeface="+mj-lt"/>
              <a:buAutoNum type="alphaLcParenR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comprehensively evaluate Person-in-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in our self-collected dataset, over 97,000 samples. Our dataset is ethically cleared for public release.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8" name="音频 27">
            <a:hlinkClick r:id="" action="ppaction://media"/>
            <a:extLst>
              <a:ext uri="{FF2B5EF4-FFF2-40B4-BE49-F238E27FC236}">
                <a16:creationId xmlns:a16="http://schemas.microsoft.com/office/drawing/2014/main" id="{0E8BD255-E0BD-275A-A466-B56884A33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44CBE89-E1C1-4F3E-A498-E14664AD4087}"/>
              </a:ext>
            </a:extLst>
          </p:cNvPr>
          <p:cNvSpPr txBox="1"/>
          <p:nvPr/>
        </p:nvSpPr>
        <p:spPr>
          <a:xfrm>
            <a:off x="231945" y="98131"/>
            <a:ext cx="271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3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68"/>
    </mc:Choice>
    <mc:Fallback xmlns="">
      <p:transition spd="slow" advTm="55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452D3-2F2B-904B-F96A-54745E8C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37" y="175754"/>
            <a:ext cx="1674956" cy="533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03587-1BA6-FAE7-1F94-8C0ADECCE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93" y="175754"/>
            <a:ext cx="1674956" cy="49771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AC890E9-A0A8-E517-F1F6-603FF1761539}"/>
              </a:ext>
            </a:extLst>
          </p:cNvPr>
          <p:cNvSpPr txBox="1"/>
          <p:nvPr/>
        </p:nvSpPr>
        <p:spPr>
          <a:xfrm>
            <a:off x="231945" y="98131"/>
            <a:ext cx="271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0CA4AC8-36DE-09D7-4595-53F211156F32}"/>
              </a:ext>
            </a:extLst>
          </p:cNvPr>
          <p:cNvSpPr/>
          <p:nvPr/>
        </p:nvSpPr>
        <p:spPr>
          <a:xfrm>
            <a:off x="157465" y="2883650"/>
            <a:ext cx="307607" cy="184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70AB4D2-EE3A-CB88-5ADF-737640424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8" y="915629"/>
            <a:ext cx="6422252" cy="33698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E8A4951-38CF-5253-6336-4FF9E7888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45" y="2580548"/>
            <a:ext cx="2178292" cy="17443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88D029-2F8E-8109-A256-465F868F1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227" y="944303"/>
            <a:ext cx="3989335" cy="1540394"/>
          </a:xfrm>
          <a:prstGeom prst="rect">
            <a:avLst/>
          </a:prstGeom>
        </p:spPr>
      </p:pic>
      <p:pic>
        <p:nvPicPr>
          <p:cNvPr id="32" name="音频 31">
            <a:hlinkClick r:id="" action="ppaction://media"/>
            <a:extLst>
              <a:ext uri="{FF2B5EF4-FFF2-40B4-BE49-F238E27FC236}">
                <a16:creationId xmlns:a16="http://schemas.microsoft.com/office/drawing/2014/main" id="{9BA8DB9A-3E68-7CC9-5CAF-FB464F3B9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D79CCA9-8259-C28F-1F4B-A01D2BF8E1A1}"/>
              </a:ext>
            </a:extLst>
          </p:cNvPr>
          <p:cNvSpPr txBox="1"/>
          <p:nvPr/>
        </p:nvSpPr>
        <p:spPr>
          <a:xfrm>
            <a:off x="356739" y="4461288"/>
            <a:ext cx="6671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recruited 7 volunteers, with heights of 160-177cm and weights of 55-70kg, to perform 8 daily actions in 3 locations.</a:t>
            </a:r>
          </a:p>
          <a:p>
            <a:endParaRPr lang="en-US" altLang="zh-CN" sz="18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altLang="zh-CN" dirty="0"/>
            </a:b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76B4D6-E70D-E7DA-5813-2C990D023D13}"/>
              </a:ext>
            </a:extLst>
          </p:cNvPr>
          <p:cNvSpPr txBox="1"/>
          <p:nvPr/>
        </p:nvSpPr>
        <p:spPr>
          <a:xfrm>
            <a:off x="356739" y="5149138"/>
            <a:ext cx="6310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office, a classroom, and a corridor. </a:t>
            </a:r>
          </a:p>
          <a:p>
            <a:endParaRPr lang="en-US" altLang="zh-CN" sz="18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reaching out, raising hands, bending over, stretching, sitting down, lifting legs, standing, and walking. </a:t>
            </a:r>
          </a:p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491846-7762-F563-AE86-69718E10ED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21" t="980" r="6483" b="-980"/>
          <a:stretch/>
        </p:blipFill>
        <p:spPr>
          <a:xfrm>
            <a:off x="6565138" y="4846813"/>
            <a:ext cx="5626861" cy="13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6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93"/>
    </mc:Choice>
    <mc:Fallback xmlns="">
      <p:transition spd="slow" advTm="6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452D3-2F2B-904B-F96A-54745E8C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37" y="175754"/>
            <a:ext cx="1674956" cy="533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03587-1BA6-FAE7-1F94-8C0ADECCE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93" y="175754"/>
            <a:ext cx="1674956" cy="49771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AC890E9-A0A8-E517-F1F6-603FF1761539}"/>
              </a:ext>
            </a:extLst>
          </p:cNvPr>
          <p:cNvSpPr txBox="1"/>
          <p:nvPr/>
        </p:nvSpPr>
        <p:spPr>
          <a:xfrm>
            <a:off x="231945" y="98131"/>
            <a:ext cx="271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0CA4AC8-36DE-09D7-4595-53F211156F32}"/>
              </a:ext>
            </a:extLst>
          </p:cNvPr>
          <p:cNvSpPr/>
          <p:nvPr/>
        </p:nvSpPr>
        <p:spPr>
          <a:xfrm>
            <a:off x="157465" y="2883650"/>
            <a:ext cx="307607" cy="184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961AEF-9826-E8EE-CD61-9B6C9FD3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77" y="1032330"/>
            <a:ext cx="9424258" cy="330552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15E3809-C20D-7D3E-9648-58BB4BF57EB8}"/>
              </a:ext>
            </a:extLst>
          </p:cNvPr>
          <p:cNvSpPr txBox="1"/>
          <p:nvPr/>
        </p:nvSpPr>
        <p:spPr>
          <a:xfrm>
            <a:off x="311268" y="4483196"/>
            <a:ext cx="11496990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AutoNum type="arabicParenBoth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Person-in-</a:t>
            </a:r>
            <a:r>
              <a:rPr lang="en-US" altLang="zh-C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employs a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teacher-student framework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where the Azure Kinect serves as the  supervisory element. </a:t>
            </a:r>
          </a:p>
          <a:p>
            <a:pPr marL="342900" indent="-342900">
              <a:lnSpc>
                <a:spcPct val="125000"/>
              </a:lnSpc>
              <a:buAutoNum type="arabicParenBoth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primary function of the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 encoder and decoder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this framework is to generate 3D poses. Subsequently, the refine decoder is tasked with refining these initial outputs. </a:t>
            </a:r>
          </a:p>
          <a:p>
            <a:pPr marL="342900" indent="-342900">
              <a:lnSpc>
                <a:spcPct val="125000"/>
              </a:lnSpc>
              <a:buAutoNum type="arabicParenBoth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set-based Hungarian loss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utilized after the decoder for training and inferring in an end-to-end manner.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ramework">
            <a:hlinkClick r:id="" action="ppaction://media"/>
            <a:extLst>
              <a:ext uri="{FF2B5EF4-FFF2-40B4-BE49-F238E27FC236}">
                <a16:creationId xmlns:a16="http://schemas.microsoft.com/office/drawing/2014/main" id="{23F7B86E-45D1-1B74-D144-9A500130A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6825" y="6214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87"/>
    </mc:Choice>
    <mc:Fallback xmlns="">
      <p:transition spd="slow" advTm="6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452D3-2F2B-904B-F96A-54745E8C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37" y="175754"/>
            <a:ext cx="1674956" cy="533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03587-1BA6-FAE7-1F94-8C0ADECCE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93" y="175754"/>
            <a:ext cx="1674956" cy="49771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AC890E9-A0A8-E517-F1F6-603FF1761539}"/>
              </a:ext>
            </a:extLst>
          </p:cNvPr>
          <p:cNvSpPr txBox="1"/>
          <p:nvPr/>
        </p:nvSpPr>
        <p:spPr>
          <a:xfrm>
            <a:off x="231945" y="98131"/>
            <a:ext cx="4050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Loss Function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0CA4AC8-36DE-09D7-4595-53F211156F32}"/>
              </a:ext>
            </a:extLst>
          </p:cNvPr>
          <p:cNvSpPr/>
          <p:nvPr/>
        </p:nvSpPr>
        <p:spPr>
          <a:xfrm>
            <a:off x="157465" y="2883650"/>
            <a:ext cx="307607" cy="184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B6E0903-F462-AC6D-1F50-5B26CAD9A48D}"/>
                  </a:ext>
                </a:extLst>
              </p:cNvPr>
              <p:cNvSpPr txBox="1"/>
              <p:nvPr/>
            </p:nvSpPr>
            <p:spPr>
              <a:xfrm>
                <a:off x="465072" y="1278269"/>
                <a:ext cx="9119682" cy="936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(1) The loss includes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classification loss and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joint prediction error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𝑐𝑙𝑠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𝑘𝑝𝑡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B6E0903-F462-AC6D-1F50-5B26CAD9A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72" y="1278269"/>
                <a:ext cx="9119682" cy="936475"/>
              </a:xfrm>
              <a:prstGeom prst="rect">
                <a:avLst/>
              </a:prstGeom>
              <a:blipFill>
                <a:blip r:embed="rId6"/>
                <a:stretch>
                  <a:fillRect l="-1003" t="-4575" b="-5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14E1D31-8376-401B-3FEE-63A07BB77AF6}"/>
                  </a:ext>
                </a:extLst>
              </p:cNvPr>
              <p:cNvSpPr txBox="1"/>
              <p:nvPr/>
            </p:nvSpPr>
            <p:spPr>
              <a:xfrm>
                <a:off x="392786" y="2420141"/>
                <a:ext cx="10112945" cy="1731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Aft>
                    <a:spcPts val="600"/>
                  </a:spcAft>
                  <a:buAutoNum type="arabicParenBoth" startAt="2"/>
                </a:pPr>
                <a:r>
                  <a:rPr lang="en-US" altLang="zh-CN" sz="24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focal loss function is used as the classification loss to determine the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accuracy of predicting a body as a person.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𝑐𝑙𝑠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(1−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zh-CN" alt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40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𝑖𝑓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zh-CN" alt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40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func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14E1D31-8376-401B-3FEE-63A07BB77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86" y="2420141"/>
                <a:ext cx="10112945" cy="1731756"/>
              </a:xfrm>
              <a:prstGeom prst="rect">
                <a:avLst/>
              </a:prstGeom>
              <a:blipFill>
                <a:blip r:embed="rId7"/>
                <a:stretch>
                  <a:fillRect l="-784" t="-24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5D95CD8-4D74-F0BD-F8E0-562F57201330}"/>
                  </a:ext>
                </a:extLst>
              </p:cNvPr>
              <p:cNvSpPr txBox="1"/>
              <p:nvPr/>
            </p:nvSpPr>
            <p:spPr>
              <a:xfrm>
                <a:off x="465072" y="4357294"/>
                <a:ext cx="10185386" cy="1012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(3)  L2 loss function is used to calculate the joint </a:t>
                </a: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keypoint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prediction error.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𝑘𝑝𝑡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𝑚𝑒𝑎𝑛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𝑔𝑡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5D95CD8-4D74-F0BD-F8E0-562F57201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72" y="4357294"/>
                <a:ext cx="10185386" cy="1012521"/>
              </a:xfrm>
              <a:prstGeom prst="rect">
                <a:avLst/>
              </a:prstGeom>
              <a:blipFill>
                <a:blip r:embed="rId8"/>
                <a:stretch>
                  <a:fillRect l="-898" t="-4217" r="-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144CA399-728D-B6FB-08AC-5F4BC90F8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30"/>
    </mc:Choice>
    <mc:Fallback xmlns="">
      <p:transition spd="slow" advTm="23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452D3-2F2B-904B-F96A-54745E8C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37" y="175754"/>
            <a:ext cx="1674956" cy="533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03587-1BA6-FAE7-1F94-8C0ADECCE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93" y="175754"/>
            <a:ext cx="1674956" cy="49771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AC890E9-A0A8-E517-F1F6-603FF1761539}"/>
              </a:ext>
            </a:extLst>
          </p:cNvPr>
          <p:cNvSpPr txBox="1"/>
          <p:nvPr/>
        </p:nvSpPr>
        <p:spPr>
          <a:xfrm>
            <a:off x="231945" y="98131"/>
            <a:ext cx="454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 results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0CA4AC8-36DE-09D7-4595-53F211156F32}"/>
              </a:ext>
            </a:extLst>
          </p:cNvPr>
          <p:cNvSpPr/>
          <p:nvPr/>
        </p:nvSpPr>
        <p:spPr>
          <a:xfrm>
            <a:off x="157465" y="2883650"/>
            <a:ext cx="307607" cy="184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919348-D996-1F1E-360A-8A9EE77D3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6" y="2446848"/>
            <a:ext cx="5755568" cy="43455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AF15DC-F619-CBED-349E-4A525B867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33" y="2643428"/>
            <a:ext cx="5608707" cy="39523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99DA77-52F0-05F0-8CA1-EEC9EF57E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" y="732350"/>
            <a:ext cx="4909000" cy="1714498"/>
          </a:xfrm>
          <a:prstGeom prst="rect">
            <a:avLst/>
          </a:prstGeom>
        </p:spPr>
      </p:pic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C71CE437-6835-678D-6B76-4BC9FE61B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99"/>
    </mc:Choice>
    <mc:Fallback xmlns="">
      <p:transition spd="slow" advTm="5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452D3-2F2B-904B-F96A-54745E8C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37" y="175754"/>
            <a:ext cx="1674956" cy="533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03587-1BA6-FAE7-1F94-8C0ADECCE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93" y="175754"/>
            <a:ext cx="1674956" cy="49771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0CA4AC8-36DE-09D7-4595-53F211156F32}"/>
              </a:ext>
            </a:extLst>
          </p:cNvPr>
          <p:cNvSpPr/>
          <p:nvPr/>
        </p:nvSpPr>
        <p:spPr>
          <a:xfrm>
            <a:off x="157465" y="2883650"/>
            <a:ext cx="307607" cy="184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8757138-255B-E191-0065-11F86103A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7" y="1526267"/>
            <a:ext cx="10295324" cy="4335101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FC147135-2871-8A34-991E-3364399AB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002D4AA-CC3A-A71D-D6E6-CB17715A26DC}"/>
              </a:ext>
            </a:extLst>
          </p:cNvPr>
          <p:cNvSpPr txBox="1"/>
          <p:nvPr/>
        </p:nvSpPr>
        <p:spPr>
          <a:xfrm>
            <a:off x="354958" y="124905"/>
            <a:ext cx="454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 results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452D3-2F2B-904B-F96A-54745E8C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37" y="175754"/>
            <a:ext cx="1674956" cy="533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03587-1BA6-FAE7-1F94-8C0ADECCE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93" y="175754"/>
            <a:ext cx="1674956" cy="49771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0CA4AC8-36DE-09D7-4595-53F211156F32}"/>
              </a:ext>
            </a:extLst>
          </p:cNvPr>
          <p:cNvSpPr/>
          <p:nvPr/>
        </p:nvSpPr>
        <p:spPr>
          <a:xfrm>
            <a:off x="157465" y="2883650"/>
            <a:ext cx="307607" cy="184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46AEED-68EA-2308-DFEA-24D9835C9626}"/>
              </a:ext>
            </a:extLst>
          </p:cNvPr>
          <p:cNvSpPr txBox="1"/>
          <p:nvPr/>
        </p:nvSpPr>
        <p:spPr>
          <a:xfrm>
            <a:off x="231945" y="98131"/>
            <a:ext cx="639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Conclusion and Discussion 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C4335F8-1913-E8A8-F228-D4C6D4481870}"/>
              </a:ext>
            </a:extLst>
          </p:cNvPr>
          <p:cNvSpPr txBox="1"/>
          <p:nvPr/>
        </p:nvSpPr>
        <p:spPr>
          <a:xfrm>
            <a:off x="368081" y="1084110"/>
            <a:ext cx="11302032" cy="512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altLang="zh-CN" sz="2400" b="1" i="0" dirty="0">
                <a:solidFill>
                  <a:srgbClr val="000000"/>
                </a:solidFill>
                <a:effectLst/>
                <a:latin typeface="CMR10"/>
              </a:rPr>
              <a:t>Person-in-</a:t>
            </a:r>
            <a:r>
              <a:rPr lang="en-US" altLang="zh-CN" sz="2400" b="1" i="0" dirty="0" err="1">
                <a:solidFill>
                  <a:srgbClr val="000000"/>
                </a:solidFill>
                <a:effectLst/>
                <a:latin typeface="CMR10"/>
              </a:rPr>
              <a:t>WiFi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CMR10"/>
              </a:rPr>
              <a:t> 3D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CMR10"/>
              </a:rPr>
              <a:t>, a fully end-to-end approach that addresses the multi-person 3D pose estimation task as a set-based prediction problem, elegantly achieved using a Transformer framework. </a:t>
            </a:r>
            <a:endParaRPr lang="en-US" altLang="zh-CN" sz="2400" dirty="0">
              <a:solidFill>
                <a:srgbClr val="000000"/>
              </a:solidFill>
              <a:latin typeface="CMR10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0000"/>
                </a:solidFill>
                <a:latin typeface="CMR10"/>
              </a:rPr>
              <a:t>Limitations: </a:t>
            </a:r>
            <a:endParaRPr lang="en-US" altLang="zh-CN" sz="2400" b="1" i="0" dirty="0">
              <a:solidFill>
                <a:srgbClr val="000000"/>
              </a:solidFill>
              <a:effectLst/>
              <a:latin typeface="CMR10"/>
            </a:endParaRP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MR10"/>
              </a:rPr>
              <a:t>The upper-bound performance of Person-in-</a:t>
            </a:r>
            <a:r>
              <a:rPr lang="en-US" altLang="zh-CN" sz="2400" dirty="0" err="1">
                <a:solidFill>
                  <a:srgbClr val="000000"/>
                </a:solidFill>
                <a:latin typeface="CMR10"/>
              </a:rPr>
              <a:t>WiFi</a:t>
            </a:r>
            <a:r>
              <a:rPr lang="en-US" altLang="zh-CN" sz="2400" dirty="0">
                <a:solidFill>
                  <a:srgbClr val="000000"/>
                </a:solidFill>
                <a:latin typeface="CMR10"/>
              </a:rPr>
              <a:t> 3D is severely constrained by the Azure Kinect Body Tracking SDK. </a:t>
            </a:r>
            <a:r>
              <a:rPr lang="en-US" altLang="zh-CN" sz="2400" dirty="0">
                <a:solidFill>
                  <a:srgbClr val="0070C0"/>
                </a:solidFill>
                <a:latin typeface="CMR10"/>
              </a:rPr>
              <a:t>Future work could involve integrating systems such as VICON, IMUs, and optical markers for more accurate annotations.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MR10"/>
              </a:rPr>
              <a:t>Person-in-</a:t>
            </a:r>
            <a:r>
              <a:rPr lang="en-US" altLang="zh-CN" sz="2400" dirty="0" err="1">
                <a:solidFill>
                  <a:srgbClr val="000000"/>
                </a:solidFill>
                <a:latin typeface="CMR10"/>
              </a:rPr>
              <a:t>WiFi</a:t>
            </a:r>
            <a:r>
              <a:rPr lang="en-US" altLang="zh-CN" sz="2400" dirty="0">
                <a:solidFill>
                  <a:srgbClr val="000000"/>
                </a:solidFill>
                <a:latin typeface="CMR10"/>
              </a:rPr>
              <a:t> 3D relies on four distributed Wi-Fi transceivers. Accurately adjusting their relative spatial configurations, including positions, elevations, and antenna orientations, across different locations is challenging and necessary for ensuring cross-location generalization. </a:t>
            </a:r>
            <a:r>
              <a:rPr lang="en-US" altLang="zh-CN" sz="2400" dirty="0">
                <a:solidFill>
                  <a:srgbClr val="0070C0"/>
                </a:solidFill>
                <a:latin typeface="CMR10"/>
              </a:rPr>
              <a:t>Future efforts could focus on increasing the tolerance of spatial configurations to improve performance.</a:t>
            </a:r>
            <a:r>
              <a:rPr lang="en-US" altLang="zh-CN" sz="2400" dirty="0">
                <a:solidFill>
                  <a:srgbClr val="0070C0"/>
                </a:solidFill>
              </a:rPr>
              <a:t> </a:t>
            </a:r>
            <a:endParaRPr lang="en-US" altLang="zh-CN" sz="2400" b="0" i="0" dirty="0">
              <a:solidFill>
                <a:srgbClr val="0070C0"/>
              </a:solidFill>
              <a:effectLst/>
              <a:latin typeface="CMR10"/>
            </a:endParaRPr>
          </a:p>
        </p:txBody>
      </p:sp>
      <p:pic>
        <p:nvPicPr>
          <p:cNvPr id="23" name="音频 22">
            <a:hlinkClick r:id="" action="ppaction://media"/>
            <a:extLst>
              <a:ext uri="{FF2B5EF4-FFF2-40B4-BE49-F238E27FC236}">
                <a16:creationId xmlns:a16="http://schemas.microsoft.com/office/drawing/2014/main" id="{3D91F576-996F-0FEF-5C6A-4EC5A2BED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353122" y="5262413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0"/>
    </mc:Choice>
    <mc:Fallback xmlns="">
      <p:transition spd="slow" advTm="8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746</TotalTime>
  <Words>584</Words>
  <Application>Microsoft Office PowerPoint</Application>
  <PresentationFormat>宽屏</PresentationFormat>
  <Paragraphs>50</Paragraphs>
  <Slides>10</Slides>
  <Notes>0</Notes>
  <HiddenSlides>0</HiddenSlides>
  <MMClips>10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CMR10</vt:lpstr>
      <vt:lpstr>Arial</vt:lpstr>
      <vt:lpstr>Calibri</vt:lpstr>
      <vt:lpstr>Calibri Light</vt:lpstr>
      <vt:lpstr>Cambria Math</vt:lpstr>
      <vt:lpstr>Wingdings</vt:lpstr>
      <vt:lpstr>Office 主题​​</vt:lpstr>
      <vt:lpstr>  Kangwei Yan1, Fei Wang1# , Bo Qian1, Han Ding1, Jinsong Han2, Xing Wei1   1: Xi’an Jiaotong University, Xi’an 710049, China        2: Zhejiang University, Hangzhou 310058, China   {yankangwei,qb90531}@stu.xjtu.edu.cn, {feynmanw,dinghan,weixing}@xjtu.edu.cn, hanjinsong@zju.edu.cn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Person-in-WiFi 3D: End-to-End Multi-Person 3D Pose Estimation with Wi-Fi Kangwei Yan1, Fei Wang1# , Bo Qian1, Han Ding1, Jinsong Han2, Xing Wei1  1：Xi’an Jiaotong University, Xi’an 710049, China           2：Zhejiang University, Hangzhou 310058, China {yankangwei,qb90531}@stu.xjtu.edu.cn,  {feynmanw,dinghan,weixing}@xjtu.edu.cn, hanjinsong@zju.edu.cn</dc:title>
  <dc:creator>康威 颜</dc:creator>
  <cp:lastModifiedBy>康威 颜</cp:lastModifiedBy>
  <cp:revision>26</cp:revision>
  <dcterms:created xsi:type="dcterms:W3CDTF">2024-05-30T07:09:30Z</dcterms:created>
  <dcterms:modified xsi:type="dcterms:W3CDTF">2024-06-14T13:06:53Z</dcterms:modified>
</cp:coreProperties>
</file>